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FFE8CA"/>
          </a:solidFill>
        </a:fill>
      </a:tcStyle>
    </a:wholeTbl>
    <a:band2H>
      <a:tcTxStyle/>
      <a:tcStyle>
        <a:tcBdr/>
        <a:fill>
          <a:solidFill>
            <a:srgbClr val="FFF4E6"/>
          </a:solidFill>
        </a:fill>
      </a:tcStyle>
    </a:band2H>
    <a:firstCol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381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381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FCE2CB"/>
          </a:solidFill>
        </a:fill>
      </a:tcStyle>
    </a:wholeTbl>
    <a:band2H>
      <a:tcTxStyle/>
      <a:tcStyle>
        <a:tcBdr/>
        <a:fill>
          <a:solidFill>
            <a:srgbClr val="FDF1E7"/>
          </a:solidFill>
        </a:fill>
      </a:tcStyle>
    </a:band2H>
    <a:firstCol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381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381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D9D1CA"/>
          </a:solidFill>
        </a:fill>
      </a:tcStyle>
    </a:wholeTbl>
    <a:band2H>
      <a:tcTxStyle/>
      <a:tcStyle>
        <a:tcBdr/>
        <a:fill>
          <a:solidFill>
            <a:srgbClr val="EDEAE6"/>
          </a:solidFill>
        </a:fill>
      </a:tcStyle>
    </a:band2H>
    <a:firstCol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381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381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E8EAFF"/>
          </a:solidFill>
        </a:fill>
      </a:tcStyle>
    </a:band2H>
    <a:firstCol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AFF"/>
          </a:solidFill>
        </a:fill>
      </a:tcStyle>
    </a:lastRow>
    <a:fir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38100" cap="flat">
              <a:solidFill>
                <a:srgbClr val="E8EAFF"/>
              </a:solidFill>
              <a:prstDash val="solid"/>
              <a:round/>
            </a:ln>
          </a:top>
          <a:bottom>
            <a:ln w="127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E8EAFF"/>
        </a:fontRef>
        <a:srgbClr val="E8EAFF"/>
      </a:tcTxStyle>
      <a:tcStyle>
        <a:tcBdr>
          <a:left>
            <a:ln w="12700" cap="flat">
              <a:solidFill>
                <a:srgbClr val="E8EAFF"/>
              </a:solidFill>
              <a:prstDash val="solid"/>
              <a:round/>
            </a:ln>
          </a:left>
          <a:right>
            <a:ln w="12700" cap="flat">
              <a:solidFill>
                <a:srgbClr val="E8EAFF"/>
              </a:solidFill>
              <a:prstDash val="solid"/>
              <a:round/>
            </a:ln>
          </a:right>
          <a:top>
            <a:ln w="12700" cap="flat">
              <a:solidFill>
                <a:srgbClr val="E8EAFF"/>
              </a:solidFill>
              <a:prstDash val="solid"/>
              <a:round/>
            </a:ln>
          </a:top>
          <a:bottom>
            <a:ln w="38100" cap="flat">
              <a:solidFill>
                <a:srgbClr val="E8EAFF"/>
              </a:solidFill>
              <a:prstDash val="solid"/>
              <a:round/>
            </a:ln>
          </a:bottom>
          <a:insideH>
            <a:ln w="12700" cap="flat">
              <a:solidFill>
                <a:srgbClr val="E8EAFF"/>
              </a:solidFill>
              <a:prstDash val="solid"/>
              <a:round/>
            </a:ln>
          </a:insideH>
          <a:insideV>
            <a:ln w="12700" cap="flat">
              <a:solidFill>
                <a:srgbClr val="E8EA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609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4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6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3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8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1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0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67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7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093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4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4"/>
          <p:cNvSpPr>
            <a:spLocks noGrp="1"/>
          </p:cNvSpPr>
          <p:nvPr>
            <p:ph type="pic" sz="half" idx="13"/>
          </p:nvPr>
        </p:nvSpPr>
        <p:spPr>
          <a:xfrm>
            <a:off x="8305800" y="0"/>
            <a:ext cx="38862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Picture Placeholder 6"/>
          <p:cNvSpPr>
            <a:spLocks noGrp="1"/>
          </p:cNvSpPr>
          <p:nvPr>
            <p:ph type="pic" sz="quarter" idx="14"/>
          </p:nvPr>
        </p:nvSpPr>
        <p:spPr>
          <a:xfrm rot="549908">
            <a:off x="7025505" y="1984655"/>
            <a:ext cx="1321210" cy="23123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5" cy="6397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文本占位符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6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2389715" y="4800600"/>
            <a:ext cx="7315202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图片占位符 2"/>
          <p:cNvSpPr>
            <a:spLocks noGrp="1"/>
          </p:cNvSpPr>
          <p:nvPr>
            <p:ph type="pic" sz="half" idx="13"/>
          </p:nvPr>
        </p:nvSpPr>
        <p:spPr>
          <a:xfrm>
            <a:off x="2389715" y="612775"/>
            <a:ext cx="73152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5" y="5367337"/>
            <a:ext cx="7315202" cy="80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8421" y="6404294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矩形 10"/>
          <p:cNvSpPr txBox="1"/>
          <p:nvPr/>
        </p:nvSpPr>
        <p:spPr>
          <a:xfrm>
            <a:off x="8725278" y="6431124"/>
            <a:ext cx="775138" cy="231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PPT模板下载：www.1ppt.com/moban/     行业PPT模板：www.1ppt.com/hangye/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节日PPT模板：www.1ppt.com/jieri/           PPT素材下载：www.1ppt.com/sucai/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PPT背景图片：www.1ppt.com/beijing/      PPT图表下载：www.1ppt.com/tubiao/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优秀PPT下载：www.1ppt.com/xiazai/        PPT教程： www.1ppt.com/powerpoint/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Word教程： www.1ppt.com/word/              Excel教程：www.1ppt.com/excel/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资料下载：www.1ppt.com/ziliao/                PPT课件下载：www.1ppt.com/kejian/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范文下载：www.1ppt.com/fanwen/             试卷下载：www.1ppt.com/shiti/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教案下载：www.1ppt.com/jiaoan/        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字体下载：www.1ppt.com/ziti/</a:t>
            </a:r>
          </a:p>
          <a:p>
            <a:pPr>
              <a:defRPr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4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iveX/RxJav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log.kaush.co/2014/12/24/implementing-an-event-bus-with-rxjava-rxbus/" TargetMode="External"/><Relationship Id="rId4" Type="http://schemas.openxmlformats.org/officeDocument/2006/relationships/hyperlink" Target="https://github.com/ReactiveX/RxAndro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eWharton/RxRela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A_圆角矩形 1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18" y="1273290"/>
            <a:ext cx="7132340" cy="229654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王秋荣"/>
          <p:cNvSpPr txBox="1">
            <a:spLocks noGrp="1"/>
          </p:cNvSpPr>
          <p:nvPr>
            <p:ph type="body" sz="quarter" idx="4294967295"/>
          </p:nvPr>
        </p:nvSpPr>
        <p:spPr>
          <a:xfrm>
            <a:off x="4370554" y="4586795"/>
            <a:ext cx="10464802" cy="11303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100">
                <a:latin typeface="Xingkai TC Bold"/>
                <a:ea typeface="Xingkai TC Bold"/>
                <a:cs typeface="Xingkai TC Bold"/>
                <a:sym typeface="Xingkai TC Bold"/>
              </a:defRPr>
            </a:lvl1pPr>
          </a:lstStyle>
          <a:p>
            <a:r>
              <a:rPr dirty="0" err="1"/>
              <a:t>王秋荣</a:t>
            </a:r>
            <a:endParaRPr dirty="0"/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D2577F01-E85C-3B42-9BFE-9EF7AA950CF3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矩形: 圆角 3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graphicFrame>
        <p:nvGraphicFramePr>
          <p:cNvPr id="297" name="Table"/>
          <p:cNvGraphicFramePr/>
          <p:nvPr>
            <p:extLst>
              <p:ext uri="{D42A27DB-BD31-4B8C-83A1-F6EECF244321}">
                <p14:modId xmlns:p14="http://schemas.microsoft.com/office/powerpoint/2010/main" val="4150156625"/>
              </p:ext>
            </p:extLst>
          </p:nvPr>
        </p:nvGraphicFramePr>
        <p:xfrm>
          <a:off x="1089130" y="2065093"/>
          <a:ext cx="9887794" cy="371418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1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9030">
                <a:tc>
                  <a:txBody>
                    <a:bodyPr/>
                    <a:lstStyle/>
                    <a:p>
                      <a:pPr indent="457200">
                        <a:defRPr>
                          <a:solidFill>
                            <a:srgbClr val="000000"/>
                          </a:solidFill>
                          <a:sym typeface="等线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2286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RxBus</a:t>
                      </a:r>
                      <a:endParaRPr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ym typeface="等线"/>
                        </a:rPr>
                        <a:t>EventBus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030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 err="1">
                          <a:sym typeface="等线"/>
                        </a:rPr>
                        <a:t>订阅事件</a:t>
                      </a:r>
                      <a:endParaRPr sz="14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 dirty="0" err="1">
                          <a:sym typeface="等线"/>
                        </a:rPr>
                        <a:t>Observable.subscribe</a:t>
                      </a:r>
                      <a:r>
                        <a:rPr sz="1700" b="1" dirty="0">
                          <a:sym typeface="等线"/>
                        </a:rPr>
                        <a:t>(),
</a:t>
                      </a:r>
                      <a:r>
                        <a:rPr sz="1700" b="1" dirty="0" err="1">
                          <a:sym typeface="等线"/>
                        </a:rPr>
                        <a:t>使用AutoDispose</a:t>
                      </a:r>
                      <a:endParaRPr sz="17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>
                          <a:sym typeface="等线"/>
                        </a:rPr>
                        <a:t>register()
unRegister()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030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 err="1">
                          <a:sym typeface="等线"/>
                        </a:rPr>
                        <a:t>发送事件</a:t>
                      </a:r>
                      <a:endParaRPr sz="14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 dirty="0" err="1">
                          <a:sym typeface="等线"/>
                        </a:rPr>
                        <a:t>Observer.onNext</a:t>
                      </a:r>
                      <a:r>
                        <a:rPr sz="1700" b="1" dirty="0">
                          <a:sym typeface="等线"/>
                        </a:rPr>
                        <a:t>()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>
                          <a:sym typeface="等线"/>
                        </a:rPr>
                        <a:t>post()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030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 err="1">
                          <a:sym typeface="等线"/>
                        </a:rPr>
                        <a:t>切换线程</a:t>
                      </a:r>
                      <a:endParaRPr sz="14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 dirty="0" err="1">
                          <a:sym typeface="等线"/>
                        </a:rPr>
                        <a:t>Observable.subscribeOn</a:t>
                      </a:r>
                      <a:r>
                        <a:rPr sz="1700" b="1" dirty="0">
                          <a:sym typeface="等线"/>
                        </a:rPr>
                        <a:t>()
</a:t>
                      </a:r>
                      <a:r>
                        <a:rPr sz="1700" b="1" dirty="0" err="1">
                          <a:sym typeface="等线"/>
                        </a:rPr>
                        <a:t>Observable.observeOn</a:t>
                      </a:r>
                      <a:r>
                        <a:rPr sz="1700" b="1" dirty="0">
                          <a:sym typeface="等线"/>
                        </a:rPr>
                        <a:t>()</a:t>
                      </a:r>
                      <a:endParaRPr lang="en-US" sz="17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olidFill>
                            <a:srgbClr val="070203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@Subscribe(threadMode = </a:t>
                      </a:r>
                      <a:r>
                        <a:rPr i="1"/>
                        <a:t>ThreadMode</a:t>
                      </a:r>
                      <a:r>
                        <a:t>.</a:t>
                      </a:r>
                      <a:r>
                        <a:rPr i="1"/>
                        <a:t>MAIN</a:t>
                      </a:r>
                      <a:r>
                        <a:t>)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030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ym typeface="等线"/>
                        </a:rPr>
                        <a:t>性能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 dirty="0" err="1">
                          <a:sym typeface="等线"/>
                        </a:rPr>
                        <a:t>订阅者数量很大时性能下降明显</a:t>
                      </a:r>
                      <a:endParaRPr sz="17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700"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性能优化到位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030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 err="1">
                          <a:sym typeface="等线"/>
                        </a:rPr>
                        <a:t>状况</a:t>
                      </a:r>
                      <a:endParaRPr sz="14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indent="457200" algn="ctr">
                        <a:defRPr sz="1800"/>
                      </a:pPr>
                      <a:r>
                        <a:rPr sz="1700" b="1" dirty="0">
                          <a:sym typeface="等线"/>
                        </a:rPr>
                        <a:t>1975/</a:t>
                      </a:r>
                      <a:r>
                        <a:rPr lang="zh-CN" altLang="en-US" sz="1700" b="1" dirty="0">
                          <a:sym typeface="等线"/>
                        </a:rPr>
                        <a:t>几十</a:t>
                      </a:r>
                      <a:r>
                        <a:rPr sz="1700" b="1" dirty="0" err="1">
                          <a:sym typeface="等线"/>
                        </a:rPr>
                        <a:t>行代码</a:t>
                      </a:r>
                      <a:endParaRPr sz="1700" b="1" dirty="0">
                        <a:sym typeface="等线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700" b="1"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21599/</a:t>
                      </a:r>
                      <a:r>
                        <a:rPr sz="1700" b="1" dirty="0" err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包</a:t>
                      </a:r>
                      <a:r>
                        <a:rPr lang="zh-CN" altLang="en-US" sz="1700" b="1"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约</a:t>
                      </a:r>
                      <a:r>
                        <a:rPr lang="en-US" altLang="zh-CN" sz="1700" b="1"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50</a:t>
                      </a:r>
                      <a:r>
                        <a:rPr sz="1700" b="1"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圆角矩形 10">
            <a:extLst>
              <a:ext uri="{FF2B5EF4-FFF2-40B4-BE49-F238E27FC236}">
                <a16:creationId xmlns:a16="http://schemas.microsoft.com/office/drawing/2014/main" id="{F367B10E-9839-4148-ABC4-3BE6D8293FC4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itle 66">
            <a:extLst>
              <a:ext uri="{FF2B5EF4-FFF2-40B4-BE49-F238E27FC236}">
                <a16:creationId xmlns:a16="http://schemas.microsoft.com/office/drawing/2014/main" id="{7588BF71-6054-9C44-BF9A-AFC484FD6382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lang="en-US" dirty="0" err="1"/>
              <a:t>RxBus</a:t>
            </a:r>
            <a:r>
              <a:rPr lang="en-US" dirty="0"/>
              <a:t> VS EventBus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矩形: 圆角 3"/>
          <p:cNvSpPr/>
          <p:nvPr/>
        </p:nvSpPr>
        <p:spPr>
          <a:xfrm>
            <a:off x="221408" y="2279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Screen Shot 2019-09-09 at 23.45.58</a:t>
            </a:r>
            <a:endParaRPr dirty="0"/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2E89E489-93F6-F545-AD7E-1E723E199A35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itle 66">
            <a:extLst>
              <a:ext uri="{FF2B5EF4-FFF2-40B4-BE49-F238E27FC236}">
                <a16:creationId xmlns:a16="http://schemas.microsoft.com/office/drawing/2014/main" id="{18613B67-DEEF-CA4B-BB1A-CC7498B5F949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lang="zh-CN" altLang="en-US" dirty="0"/>
              <a:t>检瓜子替换评估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DD36D-E508-5247-8621-892C4E39CA17}"/>
              </a:ext>
            </a:extLst>
          </p:cNvPr>
          <p:cNvSpPr txBox="1"/>
          <p:nvPr/>
        </p:nvSpPr>
        <p:spPr>
          <a:xfrm>
            <a:off x="1262705" y="2007476"/>
            <a:ext cx="45233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Activity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、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Fragment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、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View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Presenter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22DE1-7858-FA41-83D5-C97AC45E6EB2}"/>
              </a:ext>
            </a:extLst>
          </p:cNvPr>
          <p:cNvSpPr txBox="1"/>
          <p:nvPr/>
        </p:nvSpPr>
        <p:spPr>
          <a:xfrm>
            <a:off x="1262705" y="1576552"/>
            <a:ext cx="351950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+mn-ea"/>
                <a:ea typeface="+mn-ea"/>
              </a:rPr>
              <a:t>EventBus</a:t>
            </a:r>
            <a:r>
              <a:rPr lang="zh-CN" altLang="en-US" b="1" dirty="0">
                <a:latin typeface="+mn-ea"/>
                <a:ea typeface="+mn-ea"/>
              </a:rPr>
              <a:t>使用情况：</a:t>
            </a:r>
            <a:r>
              <a:rPr lang="en-US" altLang="zh-CN" b="1" dirty="0">
                <a:latin typeface="+mn-ea"/>
                <a:ea typeface="+mn-ea"/>
              </a:rPr>
              <a:t>(100+</a:t>
            </a:r>
            <a:r>
              <a:rPr lang="zh-CN" altLang="en-US" b="1" dirty="0">
                <a:latin typeface="+mn-ea"/>
                <a:ea typeface="+mn-ea"/>
              </a:rPr>
              <a:t>类</a:t>
            </a:r>
            <a:r>
              <a:rPr lang="en-US" altLang="zh-CN" b="1" dirty="0">
                <a:latin typeface="+mn-ea"/>
                <a:ea typeface="+mn-ea"/>
              </a:rPr>
              <a:t>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等线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6FFC3-4562-EB4F-974F-BC3D378E5EE2}"/>
              </a:ext>
            </a:extLst>
          </p:cNvPr>
          <p:cNvSpPr txBox="1"/>
          <p:nvPr/>
        </p:nvSpPr>
        <p:spPr>
          <a:xfrm>
            <a:off x="1262705" y="2492470"/>
            <a:ext cx="38873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等线"/>
              </a:rPr>
              <a:t>主要任务：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等线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F87A5-68A5-0347-8681-60B110317F5F}"/>
              </a:ext>
            </a:extLst>
          </p:cNvPr>
          <p:cNvSpPr txBox="1"/>
          <p:nvPr/>
        </p:nvSpPr>
        <p:spPr>
          <a:xfrm>
            <a:off x="1262704" y="2781970"/>
            <a:ext cx="5353944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删除所有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EventBus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register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unRegister</a:t>
            </a:r>
            <a:r>
              <a:rPr lang="en-US" altLang="zh-CN" dirty="0"/>
              <a:t>()</a:t>
            </a: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所有的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onEvent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方法替换成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RxJava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的形式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dirty="0" err="1"/>
              <a:t>EventBus.getDefault.post</a:t>
            </a:r>
            <a:r>
              <a:rPr lang="en-US" altLang="zh-CN" dirty="0"/>
              <a:t>()</a:t>
            </a:r>
            <a:r>
              <a:rPr lang="zh-CN" altLang="en-US" dirty="0"/>
              <a:t>替换为</a:t>
            </a:r>
            <a:r>
              <a:rPr lang="en-US" altLang="zh-CN" dirty="0" err="1"/>
              <a:t>RxBus.getIntence</a:t>
            </a:r>
            <a:r>
              <a:rPr lang="en-US" altLang="zh-CN" dirty="0"/>
              <a:t>().post()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9C81F-F0D1-184E-B438-38905DB28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04" y="3222103"/>
            <a:ext cx="4513640" cy="941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47DB67-1184-A649-96BC-75523D84E880}"/>
              </a:ext>
            </a:extLst>
          </p:cNvPr>
          <p:cNvSpPr txBox="1"/>
          <p:nvPr/>
        </p:nvSpPr>
        <p:spPr>
          <a:xfrm>
            <a:off x="1262705" y="4582369"/>
            <a:ext cx="38873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+mn-ea"/>
                <a:ea typeface="+mn-ea"/>
              </a:rPr>
              <a:t>结论：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等线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2EC45-3A9F-9C44-9A0B-2D0346D2FFD1}"/>
              </a:ext>
            </a:extLst>
          </p:cNvPr>
          <p:cNvSpPr txBox="1"/>
          <p:nvPr/>
        </p:nvSpPr>
        <p:spPr>
          <a:xfrm>
            <a:off x="1262704" y="4846233"/>
            <a:ext cx="800742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优点是不需要每个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register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都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unRegister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，整体代码符合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RxJava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风格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缺点是大量订阅时性能差。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40E37-ADBC-F043-B490-04CB2F08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648" y="1932222"/>
            <a:ext cx="4523396" cy="96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5F269-D497-C24C-A971-CEBF4378A6C0}"/>
              </a:ext>
            </a:extLst>
          </p:cNvPr>
          <p:cNvSpPr txBox="1"/>
          <p:nvPr/>
        </p:nvSpPr>
        <p:spPr>
          <a:xfrm>
            <a:off x="5564529" y="5894836"/>
            <a:ext cx="52965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/>
              <a:t>个人不建议替换！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矩形: 圆角 3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8" name="Title 66"/>
          <p:cNvSpPr txBox="1"/>
          <p:nvPr/>
        </p:nvSpPr>
        <p:spPr>
          <a:xfrm>
            <a:off x="5373974" y="2981696"/>
            <a:ext cx="2380138" cy="869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90000"/>
              </a:lnSpc>
              <a:defRPr sz="5500">
                <a:latin typeface="Xingkai TC Bold"/>
                <a:ea typeface="Xingkai TC Bold"/>
                <a:cs typeface="Xingkai TC Bold"/>
                <a:sym typeface="Xingkai TC Bold"/>
              </a:defRPr>
            </a:lvl1pPr>
          </a:lstStyle>
          <a:p>
            <a:r>
              <a:rPr lang="zh-CN" altLang="en-US" dirty="0"/>
              <a:t>谢谢</a:t>
            </a:r>
            <a:r>
              <a:rPr dirty="0"/>
              <a:t>！</a:t>
            </a:r>
          </a:p>
        </p:txBody>
      </p:sp>
      <p:sp>
        <p:nvSpPr>
          <p:cNvPr id="5" name="圆角矩形 10">
            <a:extLst>
              <a:ext uri="{FF2B5EF4-FFF2-40B4-BE49-F238E27FC236}">
                <a16:creationId xmlns:a16="http://schemas.microsoft.com/office/drawing/2014/main" id="{1614ED63-987E-1447-B093-A0C873F09108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矩形: 圆角 49"/>
          <p:cNvSpPr/>
          <p:nvPr/>
        </p:nvSpPr>
        <p:spPr>
          <a:xfrm>
            <a:off x="221408" y="351220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Rectangle 3"/>
          <p:cNvSpPr txBox="1"/>
          <p:nvPr/>
        </p:nvSpPr>
        <p:spPr>
          <a:xfrm>
            <a:off x="3426250" y="829704"/>
            <a:ext cx="533950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1E3595"/>
                </a:solidFill>
                <a:latin typeface="Xingkai TC Bold"/>
                <a:ea typeface="Xingkai TC Bold"/>
                <a:cs typeface="Xingkai TC Bold"/>
                <a:sym typeface="Xingkai TC Bold"/>
              </a:defRPr>
            </a:lvl1pPr>
          </a:lstStyle>
          <a:p>
            <a:endParaRPr>
              <a:solidFill>
                <a:schemeClr val="tx1"/>
              </a:solidFill>
              <a:latin typeface="+mn-lt"/>
              <a:cs typeface="+mj-cs"/>
            </a:endParaRPr>
          </a:p>
        </p:txBody>
      </p:sp>
      <p:sp>
        <p:nvSpPr>
          <p:cNvPr id="74" name="Title 66">
            <a:extLst>
              <a:ext uri="{FF2B5EF4-FFF2-40B4-BE49-F238E27FC236}">
                <a16:creationId xmlns:a16="http://schemas.microsoft.com/office/drawing/2014/main" id="{6972D230-D95B-4447-AD8E-87D581657F21}"/>
              </a:ext>
            </a:extLst>
          </p:cNvPr>
          <p:cNvSpPr txBox="1"/>
          <p:nvPr/>
        </p:nvSpPr>
        <p:spPr>
          <a:xfrm>
            <a:off x="1358090" y="64164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lang="zh-CN" altLang="en-US"/>
              <a:t>目录</a:t>
            </a:r>
            <a:endParaRPr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A6FD855A-B3F7-CE4C-8129-97EC452157A8}"/>
              </a:ext>
            </a:extLst>
          </p:cNvPr>
          <p:cNvSpPr/>
          <p:nvPr/>
        </p:nvSpPr>
        <p:spPr>
          <a:xfrm>
            <a:off x="1965434" y="2196662"/>
            <a:ext cx="819807" cy="325821"/>
          </a:xfrm>
          <a:prstGeom prst="homePlate">
            <a:avLst/>
          </a:prstGeom>
          <a:solidFill>
            <a:srgbClr val="0067DC"/>
          </a:solidFill>
          <a:ln w="25400" cap="flat">
            <a:solidFill>
              <a:srgbClr val="0067D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2" name="圆角矩形 10">
            <a:extLst>
              <a:ext uri="{FF2B5EF4-FFF2-40B4-BE49-F238E27FC236}">
                <a16:creationId xmlns:a16="http://schemas.microsoft.com/office/drawing/2014/main" id="{77F9D406-6A7C-9643-B6B9-ED1FDD1B88E3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1657C-7EA6-3D45-A5BC-517823F7C566}"/>
              </a:ext>
            </a:extLst>
          </p:cNvPr>
          <p:cNvSpPr txBox="1"/>
          <p:nvPr/>
        </p:nvSpPr>
        <p:spPr>
          <a:xfrm>
            <a:off x="3042505" y="2131821"/>
            <a:ext cx="175535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等线"/>
              </a:rPr>
              <a:t>Bus</a:t>
            </a:r>
          </a:p>
        </p:txBody>
      </p:sp>
      <p:sp>
        <p:nvSpPr>
          <p:cNvPr id="84" name="Pentagon 83">
            <a:extLst>
              <a:ext uri="{FF2B5EF4-FFF2-40B4-BE49-F238E27FC236}">
                <a16:creationId xmlns:a16="http://schemas.microsoft.com/office/drawing/2014/main" id="{89AC3763-DAC1-8B4A-8974-B3967658857D}"/>
              </a:ext>
            </a:extLst>
          </p:cNvPr>
          <p:cNvSpPr/>
          <p:nvPr/>
        </p:nvSpPr>
        <p:spPr>
          <a:xfrm>
            <a:off x="1965433" y="2908436"/>
            <a:ext cx="819807" cy="325821"/>
          </a:xfrm>
          <a:prstGeom prst="homePlate">
            <a:avLst/>
          </a:prstGeom>
          <a:solidFill>
            <a:srgbClr val="0067DC"/>
          </a:solidFill>
          <a:ln w="25400" cap="flat">
            <a:solidFill>
              <a:srgbClr val="0067D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94D521AE-AD9B-8249-B90A-21F6D2984F5A}"/>
              </a:ext>
            </a:extLst>
          </p:cNvPr>
          <p:cNvSpPr/>
          <p:nvPr/>
        </p:nvSpPr>
        <p:spPr>
          <a:xfrm>
            <a:off x="1965432" y="3620210"/>
            <a:ext cx="819807" cy="325821"/>
          </a:xfrm>
          <a:prstGeom prst="homePlate">
            <a:avLst/>
          </a:prstGeom>
          <a:solidFill>
            <a:srgbClr val="0067DC"/>
          </a:solidFill>
          <a:ln w="25400" cap="flat">
            <a:solidFill>
              <a:srgbClr val="0067D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D204D8E3-0089-DA42-AF7C-805F2E9065AF}"/>
              </a:ext>
            </a:extLst>
          </p:cNvPr>
          <p:cNvSpPr/>
          <p:nvPr/>
        </p:nvSpPr>
        <p:spPr>
          <a:xfrm>
            <a:off x="1965432" y="4340892"/>
            <a:ext cx="819807" cy="325821"/>
          </a:xfrm>
          <a:prstGeom prst="homePlate">
            <a:avLst/>
          </a:prstGeom>
          <a:solidFill>
            <a:srgbClr val="0067DC"/>
          </a:solidFill>
          <a:ln w="25400" cap="flat">
            <a:solidFill>
              <a:srgbClr val="0067D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23A781B-E811-0D41-A109-E192B2B1D710}"/>
              </a:ext>
            </a:extLst>
          </p:cNvPr>
          <p:cNvSpPr txBox="1"/>
          <p:nvPr/>
        </p:nvSpPr>
        <p:spPr>
          <a:xfrm>
            <a:off x="3077674" y="2842055"/>
            <a:ext cx="175535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等线"/>
              </a:rPr>
              <a:t>EventBus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2E8A12-98CA-3A4E-91F6-A27C7B996176}"/>
              </a:ext>
            </a:extLst>
          </p:cNvPr>
          <p:cNvSpPr txBox="1"/>
          <p:nvPr/>
        </p:nvSpPr>
        <p:spPr>
          <a:xfrm>
            <a:off x="3039391" y="3552289"/>
            <a:ext cx="175535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等线"/>
              </a:rPr>
              <a:t>RxBus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等线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D85E521-CF58-E045-A6E3-E0E411516FE9}"/>
              </a:ext>
            </a:extLst>
          </p:cNvPr>
          <p:cNvSpPr txBox="1"/>
          <p:nvPr/>
        </p:nvSpPr>
        <p:spPr>
          <a:xfrm>
            <a:off x="3039390" y="4272971"/>
            <a:ext cx="397722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sz="2400" b="1" dirty="0" err="1">
                <a:latin typeface="+mn-ea"/>
              </a:rPr>
              <a:t>RxBus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VS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 err="1">
                <a:latin typeface="+mn-ea"/>
              </a:rPr>
              <a:t>EVentBus</a:t>
            </a:r>
            <a:endParaRPr lang="en-US" sz="2400" b="1" dirty="0">
              <a:latin typeface="+mn-ea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CE9DE136-6900-4544-9C7A-57DE0643A383}"/>
              </a:ext>
            </a:extLst>
          </p:cNvPr>
          <p:cNvSpPr/>
          <p:nvPr/>
        </p:nvSpPr>
        <p:spPr>
          <a:xfrm>
            <a:off x="1965432" y="5006646"/>
            <a:ext cx="819807" cy="325821"/>
          </a:xfrm>
          <a:prstGeom prst="homePlate">
            <a:avLst/>
          </a:prstGeom>
          <a:solidFill>
            <a:srgbClr val="0067DC"/>
          </a:solidFill>
          <a:ln w="25400" cap="flat">
            <a:solidFill>
              <a:srgbClr val="0067D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5A36C-CC09-CC49-BDF4-EEFB49C1F8B0}"/>
              </a:ext>
            </a:extLst>
          </p:cNvPr>
          <p:cNvSpPr txBox="1"/>
          <p:nvPr/>
        </p:nvSpPr>
        <p:spPr>
          <a:xfrm>
            <a:off x="3084673" y="4952688"/>
            <a:ext cx="397722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zh-CN" altLang="en-US" sz="2400" b="1" dirty="0">
                <a:latin typeface="+mn-ea"/>
              </a:rPr>
              <a:t>检瓜子替换评估</a:t>
            </a:r>
            <a:endParaRPr lang="en-US" sz="24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矩形: 圆角 3"/>
          <p:cNvSpPr/>
          <p:nvPr/>
        </p:nvSpPr>
        <p:spPr>
          <a:xfrm>
            <a:off x="221408" y="2279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0" name="Title 66"/>
          <p:cNvSpPr txBox="1"/>
          <p:nvPr/>
        </p:nvSpPr>
        <p:spPr>
          <a:xfrm>
            <a:off x="1285157" y="625914"/>
            <a:ext cx="10515600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t>Bus</a:t>
            </a:r>
          </a:p>
        </p:txBody>
      </p:sp>
      <p:sp>
        <p:nvSpPr>
          <p:cNvPr id="231" name="总线（Bus）是计算机各种功能部件之间传送信息的公共通信干线，在计算机系统中，各个部件之间传送信息的公共通路叫总线，微型计算机是以总线结构来连接各个功能部件的。在Android项目中，bus就是组件间通信的一种方式。"/>
          <p:cNvSpPr txBox="1"/>
          <p:nvPr/>
        </p:nvSpPr>
        <p:spPr>
          <a:xfrm>
            <a:off x="838200" y="2103070"/>
            <a:ext cx="1051560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总线（Bus）是计算机各种功能部件之间传送信息的公共通信干线，在计算机系统中</a:t>
            </a:r>
            <a:r>
              <a:rPr dirty="0"/>
              <a:t>，</a:t>
            </a:r>
            <a:r>
              <a:rPr lang="zh-CN" altLang="en-US" dirty="0"/>
              <a:t>各个部件之间传送信息的公共通路叫总线。</a:t>
            </a:r>
            <a:endParaRPr dirty="0"/>
          </a:p>
        </p:txBody>
      </p:sp>
      <p:sp>
        <p:nvSpPr>
          <p:cNvPr id="232" name="Intent、Handler、Interface、Broadcast、Aidl、Messenger"/>
          <p:cNvSpPr txBox="1"/>
          <p:nvPr/>
        </p:nvSpPr>
        <p:spPr>
          <a:xfrm>
            <a:off x="861561" y="4005709"/>
            <a:ext cx="6380767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sz="1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Intent、Handler、Interface、Broadcast、Aidl、Messenger</a:t>
            </a:r>
            <a:endParaRPr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DD9BDFB-812D-DA4E-846A-22488D52268D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04F56-5336-834D-9C19-450F2FCF78C8}"/>
              </a:ext>
            </a:extLst>
          </p:cNvPr>
          <p:cNvSpPr txBox="1"/>
          <p:nvPr/>
        </p:nvSpPr>
        <p:spPr>
          <a:xfrm>
            <a:off x="861561" y="3636381"/>
            <a:ext cx="310661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等线"/>
              </a:rPr>
              <a:t>Android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等线"/>
              </a:rPr>
              <a:t>常用组件间通信方式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矩形: 圆角 3"/>
          <p:cNvSpPr/>
          <p:nvPr/>
        </p:nvSpPr>
        <p:spPr>
          <a:xfrm>
            <a:off x="221408" y="2279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/>
          </a:p>
        </p:txBody>
      </p:sp>
      <p:sp>
        <p:nvSpPr>
          <p:cNvPr id="238" name="Title 66"/>
          <p:cNvSpPr txBox="1"/>
          <p:nvPr/>
        </p:nvSpPr>
        <p:spPr>
          <a:xfrm>
            <a:off x="1262705" y="649151"/>
            <a:ext cx="10515600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/>
              <a:t>EventBus</a:t>
            </a:r>
          </a:p>
        </p:txBody>
      </p:sp>
      <p:sp>
        <p:nvSpPr>
          <p:cNvPr id="239" name="1. 快, 专门针对高性能进行了优化…"/>
          <p:cNvSpPr txBox="1"/>
          <p:nvPr/>
        </p:nvSpPr>
        <p:spPr>
          <a:xfrm>
            <a:off x="786079" y="4017588"/>
            <a:ext cx="3970053" cy="212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lvl="3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/>
              <a:t>简洁，解耦</a:t>
            </a:r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/>
              <a:t>包小，约</a:t>
            </a:r>
            <a:r>
              <a:rPr lang="en-US" altLang="zh-CN" dirty="0"/>
              <a:t>50</a:t>
            </a:r>
            <a:r>
              <a:rPr lang="en-US" dirty="0"/>
              <a:t>k  </a:t>
            </a:r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Activity、Fragment以及线程之</a:t>
            </a:r>
            <a:r>
              <a:rPr lang="zh-CN" altLang="en-US" dirty="0"/>
              <a:t>间</a:t>
            </a:r>
            <a:r>
              <a:rPr dirty="0" err="1"/>
              <a:t>通信优秀</a:t>
            </a:r>
            <a:r>
              <a:rPr dirty="0"/>
              <a:t>。</a:t>
            </a:r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稳定，在1亿+应用中实践得到证实</a:t>
            </a:r>
          </a:p>
        </p:txBody>
      </p:sp>
      <p:sp>
        <p:nvSpPr>
          <p:cNvPr id="240" name="优点"/>
          <p:cNvSpPr txBox="1"/>
          <p:nvPr/>
        </p:nvSpPr>
        <p:spPr>
          <a:xfrm>
            <a:off x="2209766" y="3573757"/>
            <a:ext cx="5613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rPr dirty="0" err="1"/>
              <a:t>优点</a:t>
            </a:r>
            <a:endParaRPr dirty="0"/>
          </a:p>
        </p:txBody>
      </p:sp>
      <p:sp>
        <p:nvSpPr>
          <p:cNvPr id="241" name="缺点"/>
          <p:cNvSpPr txBox="1"/>
          <p:nvPr/>
        </p:nvSpPr>
        <p:spPr>
          <a:xfrm>
            <a:off x="8247808" y="3573757"/>
            <a:ext cx="5613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rPr dirty="0" err="1"/>
              <a:t>缺点</a:t>
            </a:r>
            <a:endParaRPr dirty="0"/>
          </a:p>
        </p:txBody>
      </p:sp>
      <p:sp>
        <p:nvSpPr>
          <p:cNvPr id="242" name="1.事件只能通过事件的类名来区分。操作麻烦，每一个事件，都要定义一个类；增加方法数；导致事件          发送者和接收者都依赖耦合事件类；…"/>
          <p:cNvSpPr txBox="1"/>
          <p:nvPr/>
        </p:nvSpPr>
        <p:spPr>
          <a:xfrm>
            <a:off x="5445988" y="4017588"/>
            <a:ext cx="5959933" cy="2124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事件只能通过事件的类名来区分</a:t>
            </a:r>
            <a:endParaRPr lang="en-US" dirty="0"/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dirty="0">
                <a:sym typeface="Helvetica"/>
              </a:rPr>
              <a:t>事件发生者只能单向广播，无法获得接收者对事件的处理结果；</a:t>
            </a:r>
            <a:endParaRPr lang="en-US" dirty="0"/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所有事件监听者（Subscriber）都必须显性注册和注销</a:t>
            </a:r>
            <a:endParaRPr dirty="0"/>
          </a:p>
          <a:p>
            <a:pPr marL="285750" indent="-285750" defTabSz="457200">
              <a:lnSpc>
                <a:spcPct val="150000"/>
              </a:lnSpc>
              <a:buFont typeface="Wingdings" pitchFamily="2" charset="2"/>
              <a:buChar char="Ø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大量的</a:t>
            </a:r>
            <a:r>
              <a:rPr lang="zh-CN" altLang="en-US" dirty="0"/>
              <a:t>使</a:t>
            </a:r>
            <a:r>
              <a:rPr dirty="0" err="1"/>
              <a:t>用，将导致逻辑的分散，出现问题后很难定位</a:t>
            </a:r>
            <a:endParaRPr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EE22A02-20AA-B244-BC95-9A9A5AA283A2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60E8-133C-C849-A89F-FDC52B94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24" y="1235966"/>
            <a:ext cx="5549153" cy="2071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矩形: 圆角 3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46" name="Title 66"/>
          <p:cNvSpPr txBox="1"/>
          <p:nvPr/>
        </p:nvSpPr>
        <p:spPr>
          <a:xfrm>
            <a:off x="1262705" y="649108"/>
            <a:ext cx="10515600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 err="1"/>
              <a:t>RxBus</a:t>
            </a:r>
            <a:endParaRPr dirty="0"/>
          </a:p>
        </p:txBody>
      </p:sp>
      <p:sp>
        <p:nvSpPr>
          <p:cNvPr id="247" name="RxBus名字看起来像一个库，但它并不是一个库，而是一种模式，它的思想是使用RxJava来实现了EventBus ，而让你不再需要使用Otto或者GreenRobot的EventBus。"/>
          <p:cNvSpPr txBox="1"/>
          <p:nvPr/>
        </p:nvSpPr>
        <p:spPr>
          <a:xfrm>
            <a:off x="1145855" y="1504207"/>
            <a:ext cx="9993664" cy="40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lnSpc>
                <a:spcPct val="120000"/>
              </a:lnSpc>
              <a:defRPr>
                <a:ln w="3175" cap="flat">
                  <a:solidFill>
                    <a:srgbClr val="6A737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endParaRPr dirty="0">
              <a:latin typeface="+mn-ea"/>
            </a:endParaRPr>
          </a:p>
        </p:txBody>
      </p:sp>
      <p:sp>
        <p:nvSpPr>
          <p:cNvPr id="248" name="This project is deprecated in favor of RxJava and RxAndroid. These projects permit the same event-driven programming model as Otto, but they’re more capable and offer better control of threading.…"/>
          <p:cNvSpPr txBox="1"/>
          <p:nvPr/>
        </p:nvSpPr>
        <p:spPr>
          <a:xfrm>
            <a:off x="1112684" y="3468698"/>
            <a:ext cx="9929209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16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pPr>
            <a:r>
              <a:rPr dirty="0">
                <a:latin typeface="+mn-lt"/>
              </a:rPr>
              <a:t>This project is deprecated in favor of </a:t>
            </a:r>
            <a:r>
              <a:rPr dirty="0">
                <a:ln w="0" cap="flat">
                  <a:solidFill>
                    <a:srgbClr val="0366D6"/>
                  </a:solidFill>
                  <a:prstDash val="solid"/>
                  <a:miter lim="400000"/>
                </a:ln>
                <a:solidFill>
                  <a:srgbClr val="0366D6"/>
                </a:solidFill>
                <a:latin typeface="+mn-lt"/>
                <a:hlinkClick r:id="rId3"/>
              </a:rPr>
              <a:t>RxJava</a:t>
            </a:r>
            <a:r>
              <a:rPr dirty="0">
                <a:latin typeface="+mn-lt"/>
              </a:rPr>
              <a:t> and </a:t>
            </a:r>
            <a:r>
              <a:rPr dirty="0">
                <a:ln w="0" cap="flat">
                  <a:solidFill>
                    <a:srgbClr val="0366D6"/>
                  </a:solidFill>
                  <a:prstDash val="solid"/>
                  <a:miter lim="400000"/>
                </a:ln>
                <a:solidFill>
                  <a:srgbClr val="0366D6"/>
                </a:solidFill>
                <a:latin typeface="+mn-lt"/>
                <a:hlinkClick r:id="rId4"/>
              </a:rPr>
              <a:t>RxAndroid</a:t>
            </a:r>
            <a:r>
              <a:rPr dirty="0">
                <a:latin typeface="+mn-lt"/>
              </a:rPr>
              <a:t>. These projects permit the same event-driven programming model as Otto, but they’re more capable and offer better control of threading.</a:t>
            </a:r>
          </a:p>
          <a:p>
            <a:pPr defTabSz="457200">
              <a:defRPr sz="16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pPr>
            <a:endParaRPr dirty="0">
              <a:latin typeface="+mn-lt"/>
            </a:endParaRPr>
          </a:p>
          <a:p>
            <a:pPr defTabSz="457200">
              <a:defRPr sz="16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pPr>
            <a:r>
              <a:rPr dirty="0">
                <a:latin typeface="+mn-lt"/>
              </a:rPr>
              <a:t>If you’re looking for guidance on migrating from Otto to Rx, </a:t>
            </a:r>
            <a:r>
              <a:rPr dirty="0">
                <a:ln w="0" cap="flat">
                  <a:solidFill>
                    <a:srgbClr val="0366D6"/>
                  </a:solidFill>
                  <a:prstDash val="solid"/>
                  <a:miter lim="400000"/>
                </a:ln>
                <a:solidFill>
                  <a:srgbClr val="0366D6"/>
                </a:solidFill>
                <a:latin typeface="+mn-lt"/>
                <a:hlinkClick r:id="rId5"/>
              </a:rPr>
              <a:t>this post</a:t>
            </a:r>
            <a:r>
              <a:rPr dirty="0">
                <a:latin typeface="+mn-lt"/>
              </a:rPr>
              <a:t> is a good start.</a:t>
            </a:r>
          </a:p>
        </p:txBody>
      </p:sp>
      <p:sp>
        <p:nvSpPr>
          <p:cNvPr id="10" name="圆角矩形 10">
            <a:extLst>
              <a:ext uri="{FF2B5EF4-FFF2-40B4-BE49-F238E27FC236}">
                <a16:creationId xmlns:a16="http://schemas.microsoft.com/office/drawing/2014/main" id="{D9D71A2D-5368-A24A-8CE3-3F890F48EA14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27C6E-F839-6340-A2B5-2F05BF416C06}"/>
              </a:ext>
            </a:extLst>
          </p:cNvPr>
          <p:cNvSpPr txBox="1"/>
          <p:nvPr/>
        </p:nvSpPr>
        <p:spPr>
          <a:xfrm>
            <a:off x="1112684" y="1870079"/>
            <a:ext cx="9768056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+mn-lt"/>
              </a:rPr>
              <a:t>RxBus</a:t>
            </a:r>
            <a:r>
              <a:rPr lang="zh-CN" altLang="en-US" dirty="0">
                <a:latin typeface="+mn-lt"/>
              </a:rPr>
              <a:t>名字看起来像一个库，但它并不是一个库，而是一种模式，它的思想是使用</a:t>
            </a:r>
            <a:r>
              <a:rPr lang="en-US" dirty="0" err="1">
                <a:latin typeface="+mn-lt"/>
              </a:rPr>
              <a:t>RxJava</a:t>
            </a:r>
            <a:r>
              <a:rPr lang="zh-CN" altLang="en-US" dirty="0">
                <a:latin typeface="+mn-lt"/>
              </a:rPr>
              <a:t>来实现了</a:t>
            </a:r>
            <a:r>
              <a:rPr lang="en-US" dirty="0">
                <a:latin typeface="+mn-lt"/>
              </a:rPr>
              <a:t>EventBus ，</a:t>
            </a:r>
            <a:r>
              <a:rPr lang="zh-CN" altLang="en-US" dirty="0">
                <a:latin typeface="+mn-lt"/>
              </a:rPr>
              <a:t>而让你不再需要使用</a:t>
            </a:r>
            <a:r>
              <a:rPr lang="en-US" dirty="0">
                <a:latin typeface="+mn-lt"/>
              </a:rPr>
              <a:t>Otto</a:t>
            </a:r>
            <a:r>
              <a:rPr lang="zh-CN" altLang="en-US" dirty="0">
                <a:latin typeface="+mn-lt"/>
              </a:rPr>
              <a:t>或者</a:t>
            </a:r>
            <a:r>
              <a:rPr lang="en-US" dirty="0" err="1">
                <a:latin typeface="+mn-lt"/>
              </a:rPr>
              <a:t>GreenRobot</a:t>
            </a:r>
            <a:r>
              <a:rPr lang="zh-CN" altLang="en-US" dirty="0">
                <a:latin typeface="+mn-lt"/>
              </a:rPr>
              <a:t>的</a:t>
            </a:r>
            <a:r>
              <a:rPr lang="en-US" dirty="0">
                <a:latin typeface="+mn-lt"/>
              </a:rPr>
              <a:t>EventBus。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等线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: 圆角 3"/>
          <p:cNvSpPr/>
          <p:nvPr/>
        </p:nvSpPr>
        <p:spPr>
          <a:xfrm>
            <a:off x="221408" y="455862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Screen Shot 2019-09-10 at 20.48.43</a:t>
            </a:r>
            <a:endParaRPr dirty="0"/>
          </a:p>
        </p:txBody>
      </p:sp>
      <p:pic>
        <p:nvPicPr>
          <p:cNvPr id="254" name="Screen Shot 2019-09-08 at 21.40.37.png" descr="Screen Shot 2019-09-08 at 21.40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72" y="1675737"/>
            <a:ext cx="4132916" cy="462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 Shot 2019-09-08 at 22.02.05.png" descr="Screen Shot 2019-09-08 at 22.02.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572" y="4165829"/>
            <a:ext cx="6070683" cy="158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 Shot 2019-09-08 at 21.41.01.png" descr="Screen Shot 2019-09-08 at 21.41.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652" y="6112817"/>
            <a:ext cx="5543421" cy="19201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圆角矩形 10">
            <a:extLst>
              <a:ext uri="{FF2B5EF4-FFF2-40B4-BE49-F238E27FC236}">
                <a16:creationId xmlns:a16="http://schemas.microsoft.com/office/drawing/2014/main" id="{5342C809-6FD1-1049-A75D-8C5F41A788E7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" name="Title 66">
            <a:extLst>
              <a:ext uri="{FF2B5EF4-FFF2-40B4-BE49-F238E27FC236}">
                <a16:creationId xmlns:a16="http://schemas.microsoft.com/office/drawing/2014/main" id="{516392A3-1B02-E449-843E-2B5E9512C1D2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 err="1"/>
              <a:t>RxBus</a:t>
            </a:r>
            <a:r>
              <a:rPr lang="zh-CN" altLang="en-US" dirty="0"/>
              <a:t>使用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179F4-FE5A-D045-B851-EE998CA7D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72" y="1675737"/>
            <a:ext cx="5933436" cy="209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矩形: 圆角 3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Screen Shot 2019-09-09 at 23.45.58</a:t>
            </a:r>
            <a:endParaRPr dirty="0"/>
          </a:p>
        </p:txBody>
      </p:sp>
      <p:sp>
        <p:nvSpPr>
          <p:cNvPr id="8" name="圆角矩形 10">
            <a:extLst>
              <a:ext uri="{FF2B5EF4-FFF2-40B4-BE49-F238E27FC236}">
                <a16:creationId xmlns:a16="http://schemas.microsoft.com/office/drawing/2014/main" id="{11B17BCE-47CC-D44D-BE1F-C30918C3DA9F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Title 66">
            <a:extLst>
              <a:ext uri="{FF2B5EF4-FFF2-40B4-BE49-F238E27FC236}">
                <a16:creationId xmlns:a16="http://schemas.microsoft.com/office/drawing/2014/main" id="{E9E11130-A997-B847-9243-C81F04EE2DE3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 err="1"/>
              <a:t>RxBu</a:t>
            </a:r>
            <a:r>
              <a:rPr lang="en-US" dirty="0" err="1"/>
              <a:t>s</a:t>
            </a:r>
            <a:r>
              <a:rPr lang="zh-CN" altLang="en-US" dirty="0"/>
              <a:t>粘性事件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21214-9662-E04E-AE25-83B905911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17" y="215231"/>
            <a:ext cx="4920510" cy="6392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C37B9-8A6F-F647-9816-FC4197111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5" y="2320214"/>
            <a:ext cx="5318945" cy="23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4DBE3-2272-0C4A-9C07-3DF899C82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5" y="3115603"/>
            <a:ext cx="5319707" cy="1109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: 圆角 3"/>
          <p:cNvSpPr/>
          <p:nvPr/>
        </p:nvSpPr>
        <p:spPr>
          <a:xfrm>
            <a:off x="221408" y="492102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70" name="1.自动重新订阅"/>
          <p:cNvSpPr txBox="1"/>
          <p:nvPr/>
        </p:nvSpPr>
        <p:spPr>
          <a:xfrm>
            <a:off x="1490765" y="1921687"/>
            <a:ext cx="169362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1.自动重新订阅</a:t>
            </a:r>
          </a:p>
        </p:txBody>
      </p:sp>
      <p:sp>
        <p:nvSpPr>
          <p:cNvPr id="271" name="3.RxRelay"/>
          <p:cNvSpPr txBox="1"/>
          <p:nvPr/>
        </p:nvSpPr>
        <p:spPr>
          <a:xfrm>
            <a:off x="6257292" y="1921687"/>
            <a:ext cx="52507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.RxRelay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https://github.com/JakeWharton/RxRelay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74" name="Screen Shot 2019-09-08 at 23.21.15.png" descr="Screen Shot 2019-09-08 at 23.21.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65" y="2523791"/>
            <a:ext cx="3340305" cy="2571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reen Shot 2019-09-08 at 23.15.23.png" descr="Screen Shot 2019-09-08 at 23.15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292" y="2523791"/>
            <a:ext cx="3784123" cy="92448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圆角矩形 10">
            <a:extLst>
              <a:ext uri="{FF2B5EF4-FFF2-40B4-BE49-F238E27FC236}">
                <a16:creationId xmlns:a16="http://schemas.microsoft.com/office/drawing/2014/main" id="{E80BAF1D-FDF0-C040-AE93-DE01C437490E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Title 66">
            <a:extLst>
              <a:ext uri="{FF2B5EF4-FFF2-40B4-BE49-F238E27FC236}">
                <a16:creationId xmlns:a16="http://schemas.microsoft.com/office/drawing/2014/main" id="{817D74B7-2FDA-3742-80A3-FC129E4D171C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 err="1"/>
              <a:t>RxBus</a:t>
            </a:r>
            <a:r>
              <a:rPr lang="zh-CN" altLang="en-US" dirty="0"/>
              <a:t>异常处理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: 圆角 3"/>
          <p:cNvSpPr/>
          <p:nvPr/>
        </p:nvSpPr>
        <p:spPr>
          <a:xfrm>
            <a:off x="202697" y="215231"/>
            <a:ext cx="11749184" cy="64021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90" y="1590727"/>
            <a:ext cx="6216182" cy="416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 Shot 2019-09-08 at 23.56.25.png" descr="Screen Shot 2019-09-08 at 23.56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09" y="2053140"/>
            <a:ext cx="4463669" cy="324186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DF393B92-4C08-F84E-8175-48AE9F7D875F}"/>
              </a:ext>
            </a:extLst>
          </p:cNvPr>
          <p:cNvSpPr/>
          <p:nvPr/>
        </p:nvSpPr>
        <p:spPr>
          <a:xfrm>
            <a:off x="-840832" y="715988"/>
            <a:ext cx="1929962" cy="511009"/>
          </a:xfrm>
          <a:prstGeom prst="roundRect">
            <a:avLst>
              <a:gd name="adj" fmla="val 50000"/>
            </a:avLst>
          </a:prstGeom>
          <a:solidFill>
            <a:srgbClr val="0067D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Title 66">
            <a:extLst>
              <a:ext uri="{FF2B5EF4-FFF2-40B4-BE49-F238E27FC236}">
                <a16:creationId xmlns:a16="http://schemas.microsoft.com/office/drawing/2014/main" id="{668C9768-A2B3-B342-B07B-429E825BC374}"/>
              </a:ext>
            </a:extLst>
          </p:cNvPr>
          <p:cNvSpPr txBox="1"/>
          <p:nvPr/>
        </p:nvSpPr>
        <p:spPr>
          <a:xfrm>
            <a:off x="1262705" y="649108"/>
            <a:ext cx="10515600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汉仪晓波折纸体简"/>
                <a:ea typeface="汉仪晓波折纸体简"/>
                <a:cs typeface="汉仪晓波折纸体简"/>
                <a:sym typeface="汉仪晓波折纸体简"/>
              </a:defRPr>
            </a:lvl1pPr>
          </a:lstStyle>
          <a:p>
            <a:r>
              <a:rPr dirty="0" err="1"/>
              <a:t>RxBus</a:t>
            </a:r>
            <a:r>
              <a:rPr lang="zh-CN" altLang="en-US" dirty="0"/>
              <a:t>原理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第一PPT，www.1ppt.com">
      <a:dk1>
        <a:srgbClr val="000000"/>
      </a:dk1>
      <a:lt1>
        <a:srgbClr val="E8EAFF"/>
      </a:lt1>
      <a:dk2>
        <a:srgbClr val="A7A7A7"/>
      </a:dk2>
      <a:lt2>
        <a:srgbClr val="535353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1A1A82"/>
      </a:accent5>
      <a:accent6>
        <a:srgbClr val="8A610E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8EA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1A1A82"/>
      </a:accent5>
      <a:accent6>
        <a:srgbClr val="8A610E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8EA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335</Words>
  <Application>Microsoft Macintosh PowerPoint</Application>
  <PresentationFormat>Widescreen</PresentationFormat>
  <Paragraphs>66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等线</vt:lpstr>
      <vt:lpstr>Xingkai TC Bold</vt:lpstr>
      <vt:lpstr>汉仪晓波折纸体简</vt:lpstr>
      <vt:lpstr>Arial</vt:lpstr>
      <vt:lpstr>Calibri</vt:lpstr>
      <vt:lpstr>Calibri Light</vt:lpstr>
      <vt:lpstr>Gill Sans</vt:lpstr>
      <vt:lpstr>Helvetica</vt:lpstr>
      <vt:lpstr>Wingdings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王 秋荣</cp:lastModifiedBy>
  <cp:revision>94</cp:revision>
  <dcterms:modified xsi:type="dcterms:W3CDTF">2019-09-10T14:47:06Z</dcterms:modified>
</cp:coreProperties>
</file>